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78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50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259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734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864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972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475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771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511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460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993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252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360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254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98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042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B8AEE-AD2F-4721-915A-7271C9DC04C7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FD7D53C-8693-4B60-8EAA-19A943D92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26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усеченные противолежащие углы 4">
            <a:extLst>
              <a:ext uri="{FF2B5EF4-FFF2-40B4-BE49-F238E27FC236}">
                <a16:creationId xmlns:a16="http://schemas.microsoft.com/office/drawing/2014/main" id="{23307B71-5B79-1085-17F3-F4A33C1A5179}"/>
              </a:ext>
            </a:extLst>
          </p:cNvPr>
          <p:cNvSpPr/>
          <p:nvPr/>
        </p:nvSpPr>
        <p:spPr>
          <a:xfrm>
            <a:off x="982980" y="2255520"/>
            <a:ext cx="10226040" cy="1524000"/>
          </a:xfrm>
          <a:prstGeom prst="snip2Diag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0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40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олото</a:t>
            </a:r>
            <a:r>
              <a:rPr lang="ru-RU" sz="40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-медные месторождения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24F7EF-EC29-29AE-A410-62179EA54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5667" y="820616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КОМПЛЕКСНЫЕ ЗОЛОТОРУДНЫЕ МЕСТОРОЖДЕНИЯ</a:t>
            </a:r>
            <a:endParaRPr lang="ru-KZ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374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967D34-B28C-0B93-618C-EF2BCA492A79}"/>
              </a:ext>
            </a:extLst>
          </p:cNvPr>
          <p:cNvSpPr txBox="1"/>
          <p:nvPr/>
        </p:nvSpPr>
        <p:spPr>
          <a:xfrm>
            <a:off x="2026920" y="474841"/>
            <a:ext cx="84429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Золото-медные месторождения</a:t>
            </a:r>
            <a:endParaRPr lang="ru-RU" sz="4400" b="1" dirty="0">
              <a:solidFill>
                <a:schemeClr val="accent2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BA37CA3-9DBC-E819-4CBF-D66E8C9FDBA9}"/>
              </a:ext>
            </a:extLst>
          </p:cNvPr>
          <p:cNvSpPr txBox="1">
            <a:spLocks/>
          </p:cNvSpPr>
          <p:nvPr/>
        </p:nvSpPr>
        <p:spPr>
          <a:xfrm>
            <a:off x="491490" y="1244283"/>
            <a:ext cx="11209020" cy="5138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7200" algn="just">
              <a:spcAft>
                <a:spcPts val="600"/>
              </a:spcAft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Центральная Азия – мегапровинция с обилием золото-медных месторождений. Рассмотрим основные промтипы руд, их распространенность в геологической истории, главные направления в дальнейшем изучении и освоении. </a:t>
            </a:r>
          </a:p>
          <a:p>
            <a:pPr indent="457200" algn="just">
              <a:spcAft>
                <a:spcPts val="600"/>
              </a:spcAft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нижеприведенном обобщении использованы данные о 60 золото-медных месторождениях (ЗММ) [Мирошниченко и др., 1970; Металлогения Казахстана…, 1978в; Дженчураева, 1983; Голованов и др., 1988; Медно-колчеданные…, 1992; Геология и металлогения…, 1997; Месторождения меди…, 1997; Геология и полезные…, 1998; Рудные месторождения…, 2001;  Атлас…, 2004; Коробейников, Зотов, 2006; Рафаилович, 2009а, 2009д, 2011; Рафаилович, Шевчук, 2010; Yan et al., 2003; Golovanov et al., 2005; Seltmann, Porter, 2005]. </a:t>
            </a:r>
          </a:p>
        </p:txBody>
      </p:sp>
    </p:spTree>
    <p:extLst>
      <p:ext uri="{BB962C8B-B14F-4D97-AF65-F5344CB8AC3E}">
        <p14:creationId xmlns:p14="http://schemas.microsoft.com/office/powerpoint/2010/main" val="1386058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05A9DB-52C5-03FE-79B4-1A520F84F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" y="0"/>
            <a:ext cx="11750040" cy="324611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1E7D15C-AB7B-C812-38B5-D092A45E96C1}"/>
              </a:ext>
            </a:extLst>
          </p:cNvPr>
          <p:cNvSpPr txBox="1">
            <a:spLocks/>
          </p:cNvSpPr>
          <p:nvPr/>
        </p:nvSpPr>
        <p:spPr>
          <a:xfrm>
            <a:off x="375285" y="3429000"/>
            <a:ext cx="11441430" cy="29467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7200" algn="just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1-6 – геолого-промышденные типы (показаны наиболее значимые месторождения): 1 – золото-медно/молибден-порфировый (1 – Кальмакыр-Дальнее, 2 – Юбилейное, 3 – Бенкала, 4 – Нурказган, 5 – Бозшаколь, 6 – Андаш, 7 – Коксай, 8 – Эрденет, 9 – Хармагтай, 10 – Оюу Толгой, 11 – Туву), 2 – золото-медно-цинково-колчеданный (12 – Учалинское. 13 – Лиманное, 14 – Акбастау, Кусмурун, 15 – Николаевское, Орловское, Иртышское, 16 - Ашалы), 3 – золото-колчеданно-полиметаллический (17 – Риддер-Сокольное, Ново-Лениногорское, Тишинское, 18 – Майкаин, 19 - Хандиза), 4 – золото-медно-скарновый (20 – Саякский район, 21 - Синюхинское), 5 – медно-никелевый с золотом и платиноидами, в связи с ультрамафит-мафитовыми комплексами (26 - Калатонг).</a:t>
            </a:r>
          </a:p>
        </p:txBody>
      </p:sp>
    </p:spTree>
    <p:extLst>
      <p:ext uri="{BB962C8B-B14F-4D97-AF65-F5344CB8AC3E}">
        <p14:creationId xmlns:p14="http://schemas.microsoft.com/office/powerpoint/2010/main" val="3445568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D35131-83EA-91C7-2EED-E59178C284B3}"/>
              </a:ext>
            </a:extLst>
          </p:cNvPr>
          <p:cNvSpPr txBox="1"/>
          <p:nvPr/>
        </p:nvSpPr>
        <p:spPr>
          <a:xfrm>
            <a:off x="1874520" y="261481"/>
            <a:ext cx="84429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Месторождение </a:t>
            </a:r>
            <a:r>
              <a:rPr kumimoji="0" lang="ru-RU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Нурказган</a:t>
            </a:r>
            <a:endParaRPr lang="ru-RU" sz="4400" b="1" dirty="0">
              <a:solidFill>
                <a:schemeClr val="accent2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70FFAEF-E300-D196-64B6-825057774FAA}"/>
              </a:ext>
            </a:extLst>
          </p:cNvPr>
          <p:cNvSpPr txBox="1">
            <a:spLocks/>
          </p:cNvSpPr>
          <p:nvPr/>
        </p:nvSpPr>
        <p:spPr>
          <a:xfrm>
            <a:off x="384810" y="1955641"/>
            <a:ext cx="5162550" cy="29467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720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Месторождение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Нурказган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уже отмечалось, располагается в Центрально-Казахстанском девонском ВПП. Терригенно-вулканогенные отложения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шешенкаринской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свиты нижнего девона прорваны Тюльку-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линским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плутоном (рис. 65). Интрузив меридионального направления имеет протяженность 5 км при ширине от первых сотен метров на северном и южном флангах до 2 км в центральной части.  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665782-C467-B176-EBC0-6D7ED0B45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058824"/>
            <a:ext cx="5512117" cy="553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67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F0410ED-0EE9-6C39-8F0C-DD542DF9B284}"/>
              </a:ext>
            </a:extLst>
          </p:cNvPr>
          <p:cNvSpPr txBox="1">
            <a:spLocks/>
          </p:cNvSpPr>
          <p:nvPr/>
        </p:nvSpPr>
        <p:spPr>
          <a:xfrm>
            <a:off x="491490" y="609599"/>
            <a:ext cx="11209020" cy="53644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7200" algn="just">
              <a:spcAft>
                <a:spcPts val="1200"/>
              </a:spcAft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Месторождение отмечается аномальным магнитным полем (магнетит, пирротин-пиритовая минерализация), образующим кольцевую структуру размером 1,3х1,5 км со значениями ∆Т в ядерной части до 100-200 нТл и повышениями до 400-800 нТл на периферии. В после силы тяжести площадь картируется пониженными значениями ∆g [Гранкин и др., 1995]. Ярко выражены гидротермалиты длительного формирования - серицит-хлорит-калишпатовые, пирит-хлорит-кварц-серицитовые, аргиллизитовые, вторичнокварцитовые, пропилитовые [Серых, Евдокимов, 2001]. Основной объем золото-медной минерализации сконцентрирован в минерализованных эксплозивных брекчиях округлой, трубообразной, неправильной форм размерами 500-900x250-300 м. </a:t>
            </a:r>
          </a:p>
          <a:p>
            <a:pPr indent="457200" algn="just">
              <a:spcAft>
                <a:spcPts val="1200"/>
              </a:spcAft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Рудные штокверки повторяют форму вмещающих брекчий. Выделяются золото-молибдено-медные и золото¬полиметаллические руды. Руды Au-Mo-Cu состава сконцентрированы в центральной части Тюлькулинского интрузива, золото-полиметаллические во внешней части рудно-магматической системы. </a:t>
            </a:r>
          </a:p>
        </p:txBody>
      </p:sp>
    </p:spTree>
    <p:extLst>
      <p:ext uri="{BB962C8B-B14F-4D97-AF65-F5344CB8AC3E}">
        <p14:creationId xmlns:p14="http://schemas.microsoft.com/office/powerpoint/2010/main" val="267025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48EFCA6-D72D-82DF-F798-98331D57594D}"/>
              </a:ext>
            </a:extLst>
          </p:cNvPr>
          <p:cNvSpPr txBox="1"/>
          <p:nvPr/>
        </p:nvSpPr>
        <p:spPr>
          <a:xfrm>
            <a:off x="1310640" y="216705"/>
            <a:ext cx="100279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Месторождение </a:t>
            </a:r>
            <a:r>
              <a:rPr kumimoji="0" lang="kk-KZ" sz="3200" b="1" i="0" u="none" strike="noStrike" kern="1200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Кусмурун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Лиманное, Николаевское, Казахстан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094E8B7-1F51-B660-19D6-3C4883A70260}"/>
              </a:ext>
            </a:extLst>
          </p:cNvPr>
          <p:cNvSpPr txBox="1">
            <a:spLocks/>
          </p:cNvSpPr>
          <p:nvPr/>
        </p:nvSpPr>
        <p:spPr>
          <a:xfrm>
            <a:off x="186690" y="2617360"/>
            <a:ext cx="5726430" cy="29467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7200" algn="just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Эталоны – Флин-Флон и Хорн в Канаде, Маунт-Морган в Австралии, Скириотисса на Кипре, Бесси в Японии, Филизчай в Азербайджане и др. [Методические указания…, 1982; Вихтер, 2012]. Их аналоги достаточно широко представлены в ЦА – Гайское, Учалинское, Сибайское на Урале в России; Николаевское, Орловское, Лиманное, Акбастау, Кусмурун, Абыз и другие в Казахстане; Ашалы в Китае. Районы сосредоточения ЗММ – островные дуги энсиалического и энсиматического профиля: Рудно-Алтайская, Магнитогорско-Мугоджарская, Шынгыз-Тарбагатайская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CC94E4-A095-FBB1-FE21-FEBE18103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08720"/>
            <a:ext cx="5650229" cy="516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315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72333D-F886-1016-F0F8-1F2D6EA7489C}"/>
              </a:ext>
            </a:extLst>
          </p:cNvPr>
          <p:cNvSpPr txBox="1"/>
          <p:nvPr/>
        </p:nvSpPr>
        <p:spPr>
          <a:xfrm>
            <a:off x="1310640" y="216705"/>
            <a:ext cx="10027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Месторождение </a:t>
            </a:r>
            <a:r>
              <a:rPr kumimoji="0" lang="kk-KZ" sz="3200" b="1" i="0" u="none" strike="noStrike" kern="1200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Учалинское, Южный Урал, Россия. 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75B4DAE-EFC5-1145-7262-B7FE08CA641C}"/>
              </a:ext>
            </a:extLst>
          </p:cNvPr>
          <p:cNvSpPr txBox="1">
            <a:spLocks/>
          </p:cNvSpPr>
          <p:nvPr/>
        </p:nvSpPr>
        <p:spPr>
          <a:xfrm>
            <a:off x="262890" y="2480200"/>
            <a:ext cx="5726430" cy="29467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7200" algn="just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Руды серно-колчеданные (преимущественно пиритовые), медно-колчеданные, медно-цинковые колчеданные, полиметаллические. Золотоносные минеральные ассоциации: пирит-халькопиритовая, пирит-халькопирит-сфалеритовая, галенит-сфалеритовая, барит-полиметаллическая. Минералы-спутники Au – пирит, халькопирит, полиметаллические сульфиды, арсенопирит, теннантит, энаргит, алтаит, тетрадимит, теллуровисмутит, сульфосолиAg, Sb,Bi. Раннее тонкодисперсное золото ассоциирует с пиритом и В продуктах полиметаллической стадии отмечаются электрум, кюстелит, гессит, калаверит.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2ED728-F932-FC4F-FEBC-6657219A4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1109662"/>
            <a:ext cx="6061710" cy="539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02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673F379-EBD1-2943-2838-A527F472FA80}"/>
              </a:ext>
            </a:extLst>
          </p:cNvPr>
          <p:cNvSpPr txBox="1">
            <a:spLocks/>
          </p:cNvSpPr>
          <p:nvPr/>
        </p:nvSpPr>
        <p:spPr>
          <a:xfrm>
            <a:off x="491490" y="609599"/>
            <a:ext cx="11209020" cy="53644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7200" algn="just">
              <a:spcAft>
                <a:spcPts val="1200"/>
              </a:spcAft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Подробнее охарактеризуем крупные месторждения Учалинское (Южный Урал) и Ашалы (Северо-Западный Китай). Учалинское золото-медно-цинковое колчеданное месторождение расположено в северной части Магнитогорско-Мугоджарской островной дуги, в висячем боку зоны смятия Главного Уральского разлома. Описание месторождения приводится по материалам И.Б. Серавкина, В.А. Прокина, И.П. Пирожка, В.Н. Скуратова, Ф.П. Буслаева [Медноколчеданные…, 1992; Минеральные ресурсы..., 1994. </a:t>
            </a:r>
          </a:p>
          <a:p>
            <a:pPr indent="457200" algn="just">
              <a:spcAft>
                <a:spcPts val="1200"/>
              </a:spcAft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Месторождение сложено нижне-средневековскими вулканическими и экструзивными образованиями пестрого состава, туфами, туффитами, лавобрекчиями, грубозернистами терригенными сланцами, дайками повышенной основности. Главная рудная залежь ( основной объем промышленных запасов), приуроченная к сводовой части локальной антиклинальной складки, формировалась в палеодепресии, заполненной эффузивными и пирокластическими породами кислого состава и осложненной в центральной части экструзивным куполом. </a:t>
            </a:r>
          </a:p>
        </p:txBody>
      </p:sp>
    </p:spTree>
    <p:extLst>
      <p:ext uri="{BB962C8B-B14F-4D97-AF65-F5344CB8AC3E}">
        <p14:creationId xmlns:p14="http://schemas.microsoft.com/office/powerpoint/2010/main" val="257571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68C366-13DE-F769-5ABA-9C31D5D1B188}"/>
              </a:ext>
            </a:extLst>
          </p:cNvPr>
          <p:cNvSpPr txBox="1"/>
          <p:nvPr/>
        </p:nvSpPr>
        <p:spPr>
          <a:xfrm>
            <a:off x="1310640" y="216705"/>
            <a:ext cx="100279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Золото-медно-цинковое колчеданное месторождение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Ашалы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2780058-6C9E-E96A-A317-CFC80B9659C5}"/>
              </a:ext>
            </a:extLst>
          </p:cNvPr>
          <p:cNvSpPr txBox="1">
            <a:spLocks/>
          </p:cNvSpPr>
          <p:nvPr/>
        </p:nvSpPr>
        <p:spPr>
          <a:xfrm>
            <a:off x="491490" y="1066799"/>
            <a:ext cx="11209020" cy="53644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7200" algn="just">
              <a:spcAft>
                <a:spcPts val="1200"/>
              </a:spcAft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Золото-медно-цинковое колчеданное месторождение Ашалы находится на территории Северо-Западного Китая [Геология и металлогения…, 1997; Zhao et al..., 1992; Wang, 2003]. Рудные тела размещены в перемежающихся вулканогенно-осадочных отложениях ашалинской свиты нижнего-среднего девона; дацитах, туфах, туфогравелитах, туфопесчаниках, глинисто-кремнистых алевролитах и туффитах. </a:t>
            </a:r>
          </a:p>
          <a:p>
            <a:pPr indent="457200" algn="just">
              <a:spcAft>
                <a:spcPts val="1200"/>
              </a:spcAft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Рудовмещающие осадки, смятые в узкую синклинальную складку, подврежены серицит-кварцевому, серицит-хлорит-кварцевому и кварц-карбонат-хларитовому метасоматозу. Оснавное рудное тело – седловидная залежь колчеданных руд в замковой части синклинальной складки (см. рис. 23). Простирание его субмеридиональное, длина более 500 м, азимут падения на восток под углами 45-70о. Рудное тело прослежно до глубины 800 м. Мощность его от 10 м в кровле до 200 м на глубине. </a:t>
            </a:r>
          </a:p>
        </p:txBody>
      </p:sp>
    </p:spTree>
    <p:extLst>
      <p:ext uri="{BB962C8B-B14F-4D97-AF65-F5344CB8AC3E}">
        <p14:creationId xmlns:p14="http://schemas.microsoft.com/office/powerpoint/2010/main" val="691978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68C366-13DE-F769-5ABA-9C31D5D1B188}"/>
              </a:ext>
            </a:extLst>
          </p:cNvPr>
          <p:cNvSpPr txBox="1"/>
          <p:nvPr/>
        </p:nvSpPr>
        <p:spPr>
          <a:xfrm>
            <a:off x="1291390" y="2967335"/>
            <a:ext cx="10027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Спасибо за внимание!</a:t>
            </a:r>
            <a:endParaRPr lang="ru-RU" sz="5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76117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</TotalTime>
  <Words>914</Words>
  <Application>Microsoft Office PowerPoint</Application>
  <PresentationFormat>Широкоэкранный</PresentationFormat>
  <Paragraphs>20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Зада</dc:creator>
  <cp:lastModifiedBy>4516</cp:lastModifiedBy>
  <cp:revision>10</cp:revision>
  <dcterms:created xsi:type="dcterms:W3CDTF">2023-03-29T07:48:45Z</dcterms:created>
  <dcterms:modified xsi:type="dcterms:W3CDTF">2024-02-19T13:23:21Z</dcterms:modified>
</cp:coreProperties>
</file>